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9" r:id="rId3"/>
    <p:sldId id="287" r:id="rId4"/>
    <p:sldId id="257" r:id="rId5"/>
    <p:sldId id="267" r:id="rId6"/>
    <p:sldId id="268" r:id="rId7"/>
    <p:sldId id="269" r:id="rId8"/>
    <p:sldId id="281" r:id="rId9"/>
    <p:sldId id="270" r:id="rId10"/>
    <p:sldId id="271" r:id="rId11"/>
    <p:sldId id="290" r:id="rId12"/>
    <p:sldId id="284" r:id="rId13"/>
    <p:sldId id="286" r:id="rId14"/>
    <p:sldId id="285" r:id="rId15"/>
    <p:sldId id="288" r:id="rId16"/>
    <p:sldId id="273" r:id="rId17"/>
    <p:sldId id="282" r:id="rId18"/>
    <p:sldId id="283" r:id="rId19"/>
    <p:sldId id="274" r:id="rId20"/>
    <p:sldId id="275" r:id="rId21"/>
    <p:sldId id="258" r:id="rId22"/>
    <p:sldId id="259" r:id="rId23"/>
    <p:sldId id="261" r:id="rId24"/>
    <p:sldId id="262" r:id="rId25"/>
    <p:sldId id="263" r:id="rId26"/>
    <p:sldId id="272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/>
    <p:restoredTop sz="94707"/>
  </p:normalViewPr>
  <p:slideViewPr>
    <p:cSldViewPr snapToGrid="0" snapToObjects="1">
      <p:cViewPr varScale="1">
        <p:scale>
          <a:sx n="69" d="100"/>
          <a:sy n="69" d="100"/>
        </p:scale>
        <p:origin x="-248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DCEA3-8107-0741-9BBF-B49BDBA506FE}" type="datetimeFigureOut">
              <a:rPr lang="en-US" smtClean="0"/>
              <a:t>26/2/18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CDA28-07F2-824C-A4FB-75460C2AD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26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unintended and untoward event, causes harm, and disrupts ongoing or future ‘tasks’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CDA28-07F2-824C-A4FB-75460C2ADC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34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CDA28-07F2-824C-A4FB-75460C2ADC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28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accidents are uncommon, even rare; yet this is not all that reassuring, if they can produce catastrophes.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CDA28-07F2-824C-A4FB-75460C2ADC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2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26AED-3BAF-5D4C-B282-EF3AF54EA860}" type="datetimeFigureOut">
              <a:rPr lang="en-US" smtClean="0"/>
              <a:t>26/2/18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26A1-24C5-5640-8CCD-72420B726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85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26AED-3BAF-5D4C-B282-EF3AF54EA860}" type="datetimeFigureOut">
              <a:rPr lang="en-US" smtClean="0"/>
              <a:t>26/2/18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26A1-24C5-5640-8CCD-72420B726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87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26AED-3BAF-5D4C-B282-EF3AF54EA860}" type="datetimeFigureOut">
              <a:rPr lang="en-US" smtClean="0"/>
              <a:t>26/2/18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26A1-24C5-5640-8CCD-72420B726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26AED-3BAF-5D4C-B282-EF3AF54EA860}" type="datetimeFigureOut">
              <a:rPr lang="en-US" smtClean="0"/>
              <a:t>26/2/18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26A1-24C5-5640-8CCD-72420B726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6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26AED-3BAF-5D4C-B282-EF3AF54EA860}" type="datetimeFigureOut">
              <a:rPr lang="en-US" smtClean="0"/>
              <a:t>26/2/18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26A1-24C5-5640-8CCD-72420B726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30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26AED-3BAF-5D4C-B282-EF3AF54EA860}" type="datetimeFigureOut">
              <a:rPr lang="en-US" smtClean="0"/>
              <a:t>26/2/18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26A1-24C5-5640-8CCD-72420B726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99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26AED-3BAF-5D4C-B282-EF3AF54EA860}" type="datetimeFigureOut">
              <a:rPr lang="en-US" smtClean="0"/>
              <a:t>26/2/18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26A1-24C5-5640-8CCD-72420B726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26AED-3BAF-5D4C-B282-EF3AF54EA860}" type="datetimeFigureOut">
              <a:rPr lang="en-US" smtClean="0"/>
              <a:t>26/2/18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26A1-24C5-5640-8CCD-72420B726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3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26AED-3BAF-5D4C-B282-EF3AF54EA860}" type="datetimeFigureOut">
              <a:rPr lang="en-US" smtClean="0"/>
              <a:t>26/2/18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26A1-24C5-5640-8CCD-72420B726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1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26AED-3BAF-5D4C-B282-EF3AF54EA860}" type="datetimeFigureOut">
              <a:rPr lang="en-US" smtClean="0"/>
              <a:t>26/2/18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26A1-24C5-5640-8CCD-72420B726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17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26AED-3BAF-5D4C-B282-EF3AF54EA860}" type="datetimeFigureOut">
              <a:rPr lang="en-US" smtClean="0"/>
              <a:t>26/2/18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26A1-24C5-5640-8CCD-72420B726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3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26AED-3BAF-5D4C-B282-EF3AF54EA860}" type="datetimeFigureOut">
              <a:rPr lang="en-US" smtClean="0"/>
              <a:t>26/2/18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226A1-24C5-5640-8CCD-72420B726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6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Normal Accidents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Unnatural Disasters</a:t>
            </a:r>
          </a:p>
          <a:p>
            <a:r>
              <a:rPr lang="en-US" dirty="0" smtClean="0"/>
              <a:t>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47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4146" y="995363"/>
            <a:ext cx="4363708" cy="48736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23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“Seeing is not believing”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“In complex industrial, space, and military systems, the normal accident generally (not always) means that the interactions are not only unexpected, but are </a:t>
            </a:r>
            <a:r>
              <a:rPr lang="en-US" i="1" dirty="0" smtClean="0"/>
              <a:t>incomprehensible</a:t>
            </a:r>
            <a:r>
              <a:rPr lang="en-US" dirty="0" smtClean="0"/>
              <a:t> for some critical period of time.”</a:t>
            </a:r>
          </a:p>
          <a:p>
            <a:endParaRPr lang="en-US" dirty="0"/>
          </a:p>
          <a:p>
            <a:r>
              <a:rPr lang="en-US" dirty="0" smtClean="0"/>
              <a:t>We must believe before we can see (</a:t>
            </a:r>
            <a:r>
              <a:rPr lang="en-US" dirty="0" err="1" smtClean="0"/>
              <a:t>ie</a:t>
            </a:r>
            <a:r>
              <a:rPr lang="en-US" dirty="0" smtClean="0"/>
              <a:t> culture/society before perception)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033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Sociological Concept: </a:t>
            </a:r>
            <a:r>
              <a:rPr lang="en-US" b="1" dirty="0" smtClean="0"/>
              <a:t>Systems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/>
              <a:t>Systems </a:t>
            </a:r>
            <a:r>
              <a:rPr lang="en-US" sz="3200" dirty="0" smtClean="0"/>
              <a:t>are both </a:t>
            </a:r>
            <a:r>
              <a:rPr lang="en-US" sz="3200" b="1" dirty="0" smtClean="0"/>
              <a:t>social</a:t>
            </a:r>
            <a:r>
              <a:rPr lang="en-US" sz="3200" dirty="0" smtClean="0"/>
              <a:t> and </a:t>
            </a:r>
            <a:r>
              <a:rPr lang="en-US" sz="3200" b="1" dirty="0" smtClean="0"/>
              <a:t>technical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150092" cy="3139811"/>
          </a:xfrm>
        </p:spPr>
        <p:txBody>
          <a:bodyPr/>
          <a:lstStyle/>
          <a:p>
            <a:r>
              <a:rPr lang="en-US" dirty="0" smtClean="0"/>
              <a:t>Organizational sociology</a:t>
            </a:r>
          </a:p>
          <a:p>
            <a:r>
              <a:rPr lang="en-US" dirty="0" smtClean="0"/>
              <a:t>The field began with efforts to improve reliability and productivity of work systems</a:t>
            </a:r>
          </a:p>
          <a:p>
            <a:r>
              <a:rPr lang="en-US" dirty="0" smtClean="0"/>
              <a:t>E.g. Taylor’s studies of the factory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123" y="2852938"/>
            <a:ext cx="5743877" cy="385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07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117600"/>
            <a:ext cx="82296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34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Organizations as </a:t>
            </a:r>
            <a:r>
              <a:rPr lang="en-US" b="1" dirty="0" smtClean="0"/>
              <a:t>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Organization-environment relations</a:t>
            </a:r>
          </a:p>
          <a:p>
            <a:r>
              <a:rPr lang="en-US" dirty="0" smtClean="0"/>
              <a:t>Systems exhibit common elements and processes across scales and types: from biological cells to solar systems</a:t>
            </a:r>
          </a:p>
          <a:p>
            <a:endParaRPr lang="en-US" dirty="0"/>
          </a:p>
          <a:p>
            <a:r>
              <a:rPr lang="en-US" dirty="0" smtClean="0"/>
              <a:t>For example, we can speak of ‘negative feedback loops’ when analyzing the human heart, the design of an air conditioning system, or democratic electoral politics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96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3 Cs: </a:t>
            </a:r>
            <a:r>
              <a:rPr lang="en-US" dirty="0" err="1" smtClean="0"/>
              <a:t>Perrow’s</a:t>
            </a:r>
            <a:r>
              <a:rPr lang="en-US" dirty="0" smtClean="0"/>
              <a:t> key concepts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65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36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rmal accide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72" y="264616"/>
            <a:ext cx="9540272" cy="1350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3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devices increase complexity!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08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Coupling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08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Charles </a:t>
            </a:r>
            <a:r>
              <a:rPr lang="en-US" dirty="0" err="1" smtClean="0"/>
              <a:t>Perrow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20764" b="2076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i="1" dirty="0" smtClean="0"/>
              <a:t>Normal Accidents: Living with High-Risk Technologies</a:t>
            </a:r>
          </a:p>
          <a:p>
            <a:endParaRPr lang="en-US" i="1" dirty="0"/>
          </a:p>
          <a:p>
            <a:r>
              <a:rPr lang="en-US" dirty="0" smtClean="0"/>
              <a:t>A sociological approach to technological risk, accidents and catastrophe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438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Catastrophe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3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one chance in a million, but one chance in a decade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20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1984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16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1985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2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1986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64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Chernobyl: 26 April 1986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301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Chernobyl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Was this a normal accident?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80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Discussion/Debate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Are there technologies which, even though we can develop them, we shouldn’t use them?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would we determine if this is the case?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5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day in </a:t>
            </a:r>
            <a:r>
              <a:rPr lang="en-US" b="1" dirty="0" smtClean="0"/>
              <a:t>my </a:t>
            </a:r>
            <a:r>
              <a:rPr lang="en-US" dirty="0" smtClean="0"/>
              <a:t>life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6786"/>
            <a:ext cx="12192000" cy="39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71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Accidents are normal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“No matter how effective conventional safety devices are, there is a form of accident that is </a:t>
            </a:r>
            <a:r>
              <a:rPr lang="en-US" dirty="0" smtClean="0"/>
              <a:t>inevitable” (3).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226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’normal accident’ and identify one example.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6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Mile Island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3133" y="1825625"/>
            <a:ext cx="64857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1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President’s commission on 3 Mile Island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was blamed?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63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rmal accide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00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0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was Three Mile Island a ‘normal accident’?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who </a:t>
            </a:r>
            <a:r>
              <a:rPr lang="en-US" b="1" dirty="0" smtClean="0"/>
              <a:t>should</a:t>
            </a:r>
            <a:r>
              <a:rPr lang="en-US" dirty="0" smtClean="0"/>
              <a:t> be blamed if it 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5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3887</TotalTime>
  <Words>362</Words>
  <Application>Microsoft Macintosh PowerPoint</Application>
  <PresentationFormat>Custom</PresentationFormat>
  <Paragraphs>50</Paragraphs>
  <Slides>27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Normal Accidents</vt:lpstr>
      <vt:lpstr>Charles Perrow</vt:lpstr>
      <vt:lpstr>A day in my life</vt:lpstr>
      <vt:lpstr>Accidents are normal</vt:lpstr>
      <vt:lpstr>Define ’normal accident’ and identify one example.</vt:lpstr>
      <vt:lpstr>Three Mile Island</vt:lpstr>
      <vt:lpstr>President’s commission on 3 Mile Island</vt:lpstr>
      <vt:lpstr>PowerPoint Presentation</vt:lpstr>
      <vt:lpstr>Why was Three Mile Island a ‘normal accident’? </vt:lpstr>
      <vt:lpstr>PowerPoint Presentation</vt:lpstr>
      <vt:lpstr>“Seeing is not believing”</vt:lpstr>
      <vt:lpstr>Sociological Concept: Systems Systems are both social and technical</vt:lpstr>
      <vt:lpstr>PowerPoint Presentation</vt:lpstr>
      <vt:lpstr>Organizations as systems</vt:lpstr>
      <vt:lpstr>The 3 Cs: Perrow’s key concepts</vt:lpstr>
      <vt:lpstr>1. Complexity</vt:lpstr>
      <vt:lpstr>PowerPoint Presentation</vt:lpstr>
      <vt:lpstr>Safety devices increase complexity!</vt:lpstr>
      <vt:lpstr>2. Coupling</vt:lpstr>
      <vt:lpstr>3. Catastrophe</vt:lpstr>
      <vt:lpstr>Not one chance in a million, but one chance in a decade</vt:lpstr>
      <vt:lpstr>1984</vt:lpstr>
      <vt:lpstr>1985</vt:lpstr>
      <vt:lpstr>1986</vt:lpstr>
      <vt:lpstr>Chernobyl: 26 April 1986</vt:lpstr>
      <vt:lpstr>Chernobyl discussion</vt:lpstr>
      <vt:lpstr>Discussion/Debate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emilychua@gmail.com</dc:creator>
  <cp:lastModifiedBy>L</cp:lastModifiedBy>
  <cp:revision>25</cp:revision>
  <dcterms:created xsi:type="dcterms:W3CDTF">2016-10-28T01:32:40Z</dcterms:created>
  <dcterms:modified xsi:type="dcterms:W3CDTF">2018-02-26T06:16:54Z</dcterms:modified>
</cp:coreProperties>
</file>